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80" r:id="rId6"/>
    <p:sldId id="279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15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B6A60F-4C6B-4CF5-8717-B8CF0589F24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7BFC5371-9C29-4A64-B0BB-23F0AE942A08}">
      <dgm:prSet phldrT="[Texto]" custT="1"/>
      <dgm:spPr/>
      <dgm:t>
        <a:bodyPr/>
        <a:lstStyle/>
        <a:p>
          <a:r>
            <a:rPr lang="es-PE" sz="2400" b="1" dirty="0" err="1"/>
            <a:t>Digesa</a:t>
          </a:r>
          <a:endParaRPr lang="es-PE" sz="2400" b="1" dirty="0"/>
        </a:p>
      </dgm:t>
    </dgm:pt>
    <dgm:pt modelId="{0F6AC6FA-6D29-40DF-853F-4FE0597B0EA1}" type="parTrans" cxnId="{4C2FD6E8-849E-45FA-8003-E7F88E05ECF0}">
      <dgm:prSet/>
      <dgm:spPr/>
      <dgm:t>
        <a:bodyPr/>
        <a:lstStyle/>
        <a:p>
          <a:endParaRPr lang="es-PE"/>
        </a:p>
      </dgm:t>
    </dgm:pt>
    <dgm:pt modelId="{7BCA22BB-1847-4462-B969-714E4472E434}" type="sibTrans" cxnId="{4C2FD6E8-849E-45FA-8003-E7F88E05ECF0}">
      <dgm:prSet/>
      <dgm:spPr/>
      <dgm:t>
        <a:bodyPr/>
        <a:lstStyle/>
        <a:p>
          <a:endParaRPr lang="es-PE"/>
        </a:p>
      </dgm:t>
    </dgm:pt>
    <dgm:pt modelId="{F0F45297-1C27-400A-A77A-47B5B4C88FF0}">
      <dgm:prSet phldrT="[Texto]"/>
      <dgm:spPr/>
      <dgm:t>
        <a:bodyPr/>
        <a:lstStyle/>
        <a:p>
          <a:r>
            <a:rPr lang="es-PE" dirty="0"/>
            <a:t>Difusión</a:t>
          </a:r>
        </a:p>
      </dgm:t>
    </dgm:pt>
    <dgm:pt modelId="{FEE8D9EF-244F-44DD-8AA1-AEAF062B5FF4}" type="parTrans" cxnId="{90098897-027E-49C4-8A65-081E4E2B4552}">
      <dgm:prSet/>
      <dgm:spPr/>
      <dgm:t>
        <a:bodyPr/>
        <a:lstStyle/>
        <a:p>
          <a:endParaRPr lang="es-PE"/>
        </a:p>
      </dgm:t>
    </dgm:pt>
    <dgm:pt modelId="{13B92461-C7FA-4B8C-9D9C-DF8DE64909BF}" type="sibTrans" cxnId="{90098897-027E-49C4-8A65-081E4E2B4552}">
      <dgm:prSet/>
      <dgm:spPr/>
      <dgm:t>
        <a:bodyPr/>
        <a:lstStyle/>
        <a:p>
          <a:endParaRPr lang="es-PE"/>
        </a:p>
      </dgm:t>
    </dgm:pt>
    <dgm:pt modelId="{C046FDA7-18D1-49DD-B6DB-0E8B5B6B8BF2}">
      <dgm:prSet phldrT="[Texto]"/>
      <dgm:spPr/>
      <dgm:t>
        <a:bodyPr/>
        <a:lstStyle/>
        <a:p>
          <a:r>
            <a:rPr lang="es-PE" dirty="0"/>
            <a:t>Asistencia técnica</a:t>
          </a:r>
        </a:p>
      </dgm:t>
    </dgm:pt>
    <dgm:pt modelId="{95135DB7-5B1F-4028-88FA-AC641ADD489F}" type="parTrans" cxnId="{09FD366C-BB2D-4601-A3F2-939CD6054230}">
      <dgm:prSet/>
      <dgm:spPr/>
      <dgm:t>
        <a:bodyPr/>
        <a:lstStyle/>
        <a:p>
          <a:endParaRPr lang="es-PE"/>
        </a:p>
      </dgm:t>
    </dgm:pt>
    <dgm:pt modelId="{C9A3B540-815E-4CBA-A2A5-033DFD56030E}" type="sibTrans" cxnId="{09FD366C-BB2D-4601-A3F2-939CD6054230}">
      <dgm:prSet/>
      <dgm:spPr/>
      <dgm:t>
        <a:bodyPr/>
        <a:lstStyle/>
        <a:p>
          <a:endParaRPr lang="es-PE"/>
        </a:p>
      </dgm:t>
    </dgm:pt>
    <dgm:pt modelId="{435C7198-D7C8-4073-87CE-9395B23CBFA2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s-PE" sz="2400" dirty="0" err="1"/>
            <a:t>Diris</a:t>
          </a:r>
          <a:r>
            <a:rPr lang="es-PE" sz="2400" dirty="0"/>
            <a:t>/</a:t>
          </a:r>
          <a:r>
            <a:rPr lang="es-PE" sz="2400" dirty="0" err="1"/>
            <a:t>Diresa</a:t>
          </a:r>
          <a:r>
            <a:rPr lang="es-PE" sz="2400" dirty="0"/>
            <a:t> </a:t>
          </a:r>
        </a:p>
      </dgm:t>
    </dgm:pt>
    <dgm:pt modelId="{6C8FDBDB-2CAB-4847-A06E-C073C4BA86D0}" type="parTrans" cxnId="{6C3EA11C-8B9C-4AE8-B20A-31C427DB852C}">
      <dgm:prSet/>
      <dgm:spPr/>
      <dgm:t>
        <a:bodyPr/>
        <a:lstStyle/>
        <a:p>
          <a:endParaRPr lang="es-PE"/>
        </a:p>
      </dgm:t>
    </dgm:pt>
    <dgm:pt modelId="{61D4054F-4DDB-4D1F-8DA4-9483895ABBED}" type="sibTrans" cxnId="{6C3EA11C-8B9C-4AE8-B20A-31C427DB852C}">
      <dgm:prSet/>
      <dgm:spPr/>
      <dgm:t>
        <a:bodyPr/>
        <a:lstStyle/>
        <a:p>
          <a:endParaRPr lang="es-PE"/>
        </a:p>
      </dgm:t>
    </dgm:pt>
    <dgm:pt modelId="{0EF32813-F4BE-44E6-A6B8-076B13B353CE}">
      <dgm:prSet phldrT="[Texto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PE" dirty="0"/>
            <a:t>Difusión</a:t>
          </a:r>
        </a:p>
      </dgm:t>
    </dgm:pt>
    <dgm:pt modelId="{6B20A2B9-DADA-4D31-9090-04E7B83B901D}" type="parTrans" cxnId="{9AA65944-FB1D-451F-8931-BF1FF25E529A}">
      <dgm:prSet/>
      <dgm:spPr/>
      <dgm:t>
        <a:bodyPr/>
        <a:lstStyle/>
        <a:p>
          <a:endParaRPr lang="es-PE"/>
        </a:p>
      </dgm:t>
    </dgm:pt>
    <dgm:pt modelId="{05101664-3B2E-46AF-92F7-ED979FB1910F}" type="sibTrans" cxnId="{9AA65944-FB1D-451F-8931-BF1FF25E529A}">
      <dgm:prSet/>
      <dgm:spPr/>
      <dgm:t>
        <a:bodyPr/>
        <a:lstStyle/>
        <a:p>
          <a:endParaRPr lang="es-PE"/>
        </a:p>
      </dgm:t>
    </dgm:pt>
    <dgm:pt modelId="{8D59D95E-BBD1-401B-B8E8-34B132A6BB85}">
      <dgm:prSet phldrT="[Texto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PE" dirty="0"/>
            <a:t>Asistencia técnica (municipalidades)</a:t>
          </a:r>
        </a:p>
      </dgm:t>
    </dgm:pt>
    <dgm:pt modelId="{69FE54E9-2DF1-4A59-9416-8AAB361976B3}" type="parTrans" cxnId="{15A0C42E-055D-47B3-80B1-19322E4AD490}">
      <dgm:prSet/>
      <dgm:spPr/>
      <dgm:t>
        <a:bodyPr/>
        <a:lstStyle/>
        <a:p>
          <a:endParaRPr lang="es-PE"/>
        </a:p>
      </dgm:t>
    </dgm:pt>
    <dgm:pt modelId="{4BC0AE87-BB76-400A-9196-B52BB5AB79E8}" type="sibTrans" cxnId="{15A0C42E-055D-47B3-80B1-19322E4AD490}">
      <dgm:prSet/>
      <dgm:spPr/>
      <dgm:t>
        <a:bodyPr/>
        <a:lstStyle/>
        <a:p>
          <a:endParaRPr lang="es-PE"/>
        </a:p>
      </dgm:t>
    </dgm:pt>
    <dgm:pt modelId="{0DA17C0F-7723-43FA-8471-4B4793C09814}">
      <dgm:prSet phldrT="[Texto]"/>
      <dgm:spPr>
        <a:solidFill>
          <a:schemeClr val="accent4"/>
        </a:solidFill>
      </dgm:spPr>
      <dgm:t>
        <a:bodyPr/>
        <a:lstStyle/>
        <a:p>
          <a:r>
            <a:rPr lang="es-PE" b="1" dirty="0"/>
            <a:t>Municipalidad</a:t>
          </a:r>
        </a:p>
      </dgm:t>
    </dgm:pt>
    <dgm:pt modelId="{17CBAD64-44CE-4831-BF3D-E602C5865A23}" type="parTrans" cxnId="{ED03595A-B7AC-4637-B0A3-B2F0A83478EF}">
      <dgm:prSet/>
      <dgm:spPr/>
      <dgm:t>
        <a:bodyPr/>
        <a:lstStyle/>
        <a:p>
          <a:endParaRPr lang="es-PE"/>
        </a:p>
      </dgm:t>
    </dgm:pt>
    <dgm:pt modelId="{F93BA79A-22AD-4BD0-812C-BC070B90883B}" type="sibTrans" cxnId="{ED03595A-B7AC-4637-B0A3-B2F0A83478EF}">
      <dgm:prSet/>
      <dgm:spPr/>
      <dgm:t>
        <a:bodyPr/>
        <a:lstStyle/>
        <a:p>
          <a:endParaRPr lang="es-PE"/>
        </a:p>
      </dgm:t>
    </dgm:pt>
    <dgm:pt modelId="{10B99F1B-7D42-4222-9B32-979E72CFCE00}">
      <dgm:prSet phldrT="[Texto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PE" dirty="0"/>
            <a:t>Difusión</a:t>
          </a:r>
        </a:p>
      </dgm:t>
    </dgm:pt>
    <dgm:pt modelId="{7223E87F-A3CE-4F46-B404-0408E08E7F1B}" type="parTrans" cxnId="{F0136957-5EDA-4B41-95E3-F674EBA227D4}">
      <dgm:prSet/>
      <dgm:spPr/>
      <dgm:t>
        <a:bodyPr/>
        <a:lstStyle/>
        <a:p>
          <a:endParaRPr lang="es-PE"/>
        </a:p>
      </dgm:t>
    </dgm:pt>
    <dgm:pt modelId="{32084F29-2684-4822-AD2B-7795294DC11B}" type="sibTrans" cxnId="{F0136957-5EDA-4B41-95E3-F674EBA227D4}">
      <dgm:prSet/>
      <dgm:spPr/>
      <dgm:t>
        <a:bodyPr/>
        <a:lstStyle/>
        <a:p>
          <a:endParaRPr lang="es-PE"/>
        </a:p>
      </dgm:t>
    </dgm:pt>
    <dgm:pt modelId="{00D5FAAA-DE06-48EC-8DCF-2A2E49131C38}">
      <dgm:prSet phldrT="[Texto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PE" dirty="0"/>
            <a:t>Asistencia técnica</a:t>
          </a:r>
        </a:p>
      </dgm:t>
    </dgm:pt>
    <dgm:pt modelId="{5E1BEFEC-6CF9-40E2-9193-87C8CA470977}" type="parTrans" cxnId="{ADB96776-A494-4AAC-BAB8-2000EA204C4F}">
      <dgm:prSet/>
      <dgm:spPr/>
      <dgm:t>
        <a:bodyPr/>
        <a:lstStyle/>
        <a:p>
          <a:endParaRPr lang="es-PE"/>
        </a:p>
      </dgm:t>
    </dgm:pt>
    <dgm:pt modelId="{8AACA7B9-3931-4A70-B716-F288EE70D4A0}" type="sibTrans" cxnId="{ADB96776-A494-4AAC-BAB8-2000EA204C4F}">
      <dgm:prSet/>
      <dgm:spPr/>
      <dgm:t>
        <a:bodyPr/>
        <a:lstStyle/>
        <a:p>
          <a:endParaRPr lang="es-PE"/>
        </a:p>
      </dgm:t>
    </dgm:pt>
    <dgm:pt modelId="{C80DF970-EAEA-4141-9E31-DB6EF2F931CC}">
      <dgm:prSet phldrT="[Texto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PE" dirty="0"/>
            <a:t>Apoyo en la vigilancia sanitaria a Municipalidades</a:t>
          </a:r>
        </a:p>
      </dgm:t>
    </dgm:pt>
    <dgm:pt modelId="{265FCED9-1B5B-4A2B-B519-15915ADC4780}" type="parTrans" cxnId="{9D00E6DF-3851-4BB7-A2D0-B52A8A816C51}">
      <dgm:prSet/>
      <dgm:spPr/>
      <dgm:t>
        <a:bodyPr/>
        <a:lstStyle/>
        <a:p>
          <a:endParaRPr lang="es-PE"/>
        </a:p>
      </dgm:t>
    </dgm:pt>
    <dgm:pt modelId="{91A1D5B4-D54A-4AF7-8041-CFD62F2758C1}" type="sibTrans" cxnId="{9D00E6DF-3851-4BB7-A2D0-B52A8A816C51}">
      <dgm:prSet/>
      <dgm:spPr/>
      <dgm:t>
        <a:bodyPr/>
        <a:lstStyle/>
        <a:p>
          <a:endParaRPr lang="es-PE"/>
        </a:p>
      </dgm:t>
    </dgm:pt>
    <dgm:pt modelId="{AB4BA0D6-39D6-457F-9098-0D96C09506A1}">
      <dgm:prSet phldrT="[Texto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PE" dirty="0"/>
            <a:t>Vigilancia sanitaria con fines de AT</a:t>
          </a:r>
        </a:p>
      </dgm:t>
    </dgm:pt>
    <dgm:pt modelId="{AAFE43D2-5DB5-4F68-8C3C-0E8C80D26C40}" type="parTrans" cxnId="{F1088D0F-DF49-4CF9-BEDA-5304BBB9E873}">
      <dgm:prSet/>
      <dgm:spPr/>
      <dgm:t>
        <a:bodyPr/>
        <a:lstStyle/>
        <a:p>
          <a:endParaRPr lang="es-PE"/>
        </a:p>
      </dgm:t>
    </dgm:pt>
    <dgm:pt modelId="{CD7C803D-6218-4585-A081-661CAF48098B}" type="sibTrans" cxnId="{F1088D0F-DF49-4CF9-BEDA-5304BBB9E873}">
      <dgm:prSet/>
      <dgm:spPr/>
      <dgm:t>
        <a:bodyPr/>
        <a:lstStyle/>
        <a:p>
          <a:endParaRPr lang="es-PE"/>
        </a:p>
      </dgm:t>
    </dgm:pt>
    <dgm:pt modelId="{88A9434F-0890-42DA-BFD0-BB708CD9C0B7}" type="pres">
      <dgm:prSet presAssocID="{4BB6A60F-4C6B-4CF5-8717-B8CF0589F24C}" presName="Name0" presStyleCnt="0">
        <dgm:presLayoutVars>
          <dgm:dir/>
          <dgm:animLvl val="lvl"/>
          <dgm:resizeHandles val="exact"/>
        </dgm:presLayoutVars>
      </dgm:prSet>
      <dgm:spPr/>
    </dgm:pt>
    <dgm:pt modelId="{6DCE98EB-1E31-4DB8-BCF3-93C112D1BEC9}" type="pres">
      <dgm:prSet presAssocID="{7BFC5371-9C29-4A64-B0BB-23F0AE942A08}" presName="composite" presStyleCnt="0"/>
      <dgm:spPr/>
    </dgm:pt>
    <dgm:pt modelId="{06F4EEBE-E903-4D68-90E9-8FA76B3576B5}" type="pres">
      <dgm:prSet presAssocID="{7BFC5371-9C29-4A64-B0BB-23F0AE942A0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B20E15F-7606-423D-A514-E76D05C5060B}" type="pres">
      <dgm:prSet presAssocID="{7BFC5371-9C29-4A64-B0BB-23F0AE942A08}" presName="desTx" presStyleLbl="alignAccFollowNode1" presStyleIdx="0" presStyleCnt="3">
        <dgm:presLayoutVars>
          <dgm:bulletEnabled val="1"/>
        </dgm:presLayoutVars>
      </dgm:prSet>
      <dgm:spPr/>
    </dgm:pt>
    <dgm:pt modelId="{9D8D7CA0-1870-4E56-9843-2B72BF6931CF}" type="pres">
      <dgm:prSet presAssocID="{7BCA22BB-1847-4462-B969-714E4472E434}" presName="space" presStyleCnt="0"/>
      <dgm:spPr/>
    </dgm:pt>
    <dgm:pt modelId="{2687AFD1-D90C-4F39-831A-41C4F31D74D4}" type="pres">
      <dgm:prSet presAssocID="{435C7198-D7C8-4073-87CE-9395B23CBFA2}" presName="composite" presStyleCnt="0"/>
      <dgm:spPr/>
    </dgm:pt>
    <dgm:pt modelId="{D7C50B1A-A17F-4B14-A6F4-2F932EB07AEE}" type="pres">
      <dgm:prSet presAssocID="{435C7198-D7C8-4073-87CE-9395B23CBFA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4DB72F4-BAFD-4584-9A91-FEF27218A3C1}" type="pres">
      <dgm:prSet presAssocID="{435C7198-D7C8-4073-87CE-9395B23CBFA2}" presName="desTx" presStyleLbl="alignAccFollowNode1" presStyleIdx="1" presStyleCnt="3">
        <dgm:presLayoutVars>
          <dgm:bulletEnabled val="1"/>
        </dgm:presLayoutVars>
      </dgm:prSet>
      <dgm:spPr/>
    </dgm:pt>
    <dgm:pt modelId="{F8CAF354-06DC-4125-B03B-DDBAD3352E49}" type="pres">
      <dgm:prSet presAssocID="{61D4054F-4DDB-4D1F-8DA4-9483895ABBED}" presName="space" presStyleCnt="0"/>
      <dgm:spPr/>
    </dgm:pt>
    <dgm:pt modelId="{5624CF31-7616-4CC9-A17F-F03448E6EF3C}" type="pres">
      <dgm:prSet presAssocID="{0DA17C0F-7723-43FA-8471-4B4793C09814}" presName="composite" presStyleCnt="0"/>
      <dgm:spPr/>
    </dgm:pt>
    <dgm:pt modelId="{47A22C9B-9822-46F5-B86D-67009F2FF2F7}" type="pres">
      <dgm:prSet presAssocID="{0DA17C0F-7723-43FA-8471-4B4793C0981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C107AC8-974E-4A70-87E0-32AED2C5A1AE}" type="pres">
      <dgm:prSet presAssocID="{0DA17C0F-7723-43FA-8471-4B4793C0981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1088D0F-DF49-4CF9-BEDA-5304BBB9E873}" srcId="{0DA17C0F-7723-43FA-8471-4B4793C09814}" destId="{AB4BA0D6-39D6-457F-9098-0D96C09506A1}" srcOrd="2" destOrd="0" parTransId="{AAFE43D2-5DB5-4F68-8C3C-0E8C80D26C40}" sibTransId="{CD7C803D-6218-4585-A081-661CAF48098B}"/>
    <dgm:cxn modelId="{FC442C13-3829-4D8C-A390-83E8090B8855}" type="presOf" srcId="{C80DF970-EAEA-4141-9E31-DB6EF2F931CC}" destId="{F4DB72F4-BAFD-4584-9A91-FEF27218A3C1}" srcOrd="0" destOrd="2" presId="urn:microsoft.com/office/officeart/2005/8/layout/hList1"/>
    <dgm:cxn modelId="{8ACE9718-AE5C-49D5-9A8A-79CDCA144A88}" type="presOf" srcId="{7BFC5371-9C29-4A64-B0BB-23F0AE942A08}" destId="{06F4EEBE-E903-4D68-90E9-8FA76B3576B5}" srcOrd="0" destOrd="0" presId="urn:microsoft.com/office/officeart/2005/8/layout/hList1"/>
    <dgm:cxn modelId="{6C3EA11C-8B9C-4AE8-B20A-31C427DB852C}" srcId="{4BB6A60F-4C6B-4CF5-8717-B8CF0589F24C}" destId="{435C7198-D7C8-4073-87CE-9395B23CBFA2}" srcOrd="1" destOrd="0" parTransId="{6C8FDBDB-2CAB-4847-A06E-C073C4BA86D0}" sibTransId="{61D4054F-4DDB-4D1F-8DA4-9483895ABBED}"/>
    <dgm:cxn modelId="{D3551A29-F087-411A-B5AD-023BAAB37C2A}" type="presOf" srcId="{8D59D95E-BBD1-401B-B8E8-34B132A6BB85}" destId="{F4DB72F4-BAFD-4584-9A91-FEF27218A3C1}" srcOrd="0" destOrd="1" presId="urn:microsoft.com/office/officeart/2005/8/layout/hList1"/>
    <dgm:cxn modelId="{15A0C42E-055D-47B3-80B1-19322E4AD490}" srcId="{435C7198-D7C8-4073-87CE-9395B23CBFA2}" destId="{8D59D95E-BBD1-401B-B8E8-34B132A6BB85}" srcOrd="1" destOrd="0" parTransId="{69FE54E9-2DF1-4A59-9416-8AAB361976B3}" sibTransId="{4BC0AE87-BB76-400A-9196-B52BB5AB79E8}"/>
    <dgm:cxn modelId="{9AA65944-FB1D-451F-8931-BF1FF25E529A}" srcId="{435C7198-D7C8-4073-87CE-9395B23CBFA2}" destId="{0EF32813-F4BE-44E6-A6B8-076B13B353CE}" srcOrd="0" destOrd="0" parTransId="{6B20A2B9-DADA-4D31-9090-04E7B83B901D}" sibTransId="{05101664-3B2E-46AF-92F7-ED979FB1910F}"/>
    <dgm:cxn modelId="{69F41A45-C8CB-4AB8-8615-661B644119CA}" type="presOf" srcId="{C046FDA7-18D1-49DD-B6DB-0E8B5B6B8BF2}" destId="{9B20E15F-7606-423D-A514-E76D05C5060B}" srcOrd="0" destOrd="1" presId="urn:microsoft.com/office/officeart/2005/8/layout/hList1"/>
    <dgm:cxn modelId="{09FD366C-BB2D-4601-A3F2-939CD6054230}" srcId="{7BFC5371-9C29-4A64-B0BB-23F0AE942A08}" destId="{C046FDA7-18D1-49DD-B6DB-0E8B5B6B8BF2}" srcOrd="1" destOrd="0" parTransId="{95135DB7-5B1F-4028-88FA-AC641ADD489F}" sibTransId="{C9A3B540-815E-4CBA-A2A5-033DFD56030E}"/>
    <dgm:cxn modelId="{C167044D-AB07-4D4B-A68B-EFE5E14076DC}" type="presOf" srcId="{435C7198-D7C8-4073-87CE-9395B23CBFA2}" destId="{D7C50B1A-A17F-4B14-A6F4-2F932EB07AEE}" srcOrd="0" destOrd="0" presId="urn:microsoft.com/office/officeart/2005/8/layout/hList1"/>
    <dgm:cxn modelId="{ADB96776-A494-4AAC-BAB8-2000EA204C4F}" srcId="{0DA17C0F-7723-43FA-8471-4B4793C09814}" destId="{00D5FAAA-DE06-48EC-8DCF-2A2E49131C38}" srcOrd="1" destOrd="0" parTransId="{5E1BEFEC-6CF9-40E2-9193-87C8CA470977}" sibTransId="{8AACA7B9-3931-4A70-B716-F288EE70D4A0}"/>
    <dgm:cxn modelId="{F0136957-5EDA-4B41-95E3-F674EBA227D4}" srcId="{0DA17C0F-7723-43FA-8471-4B4793C09814}" destId="{10B99F1B-7D42-4222-9B32-979E72CFCE00}" srcOrd="0" destOrd="0" parTransId="{7223E87F-A3CE-4F46-B404-0408E08E7F1B}" sibTransId="{32084F29-2684-4822-AD2B-7795294DC11B}"/>
    <dgm:cxn modelId="{ED03595A-B7AC-4637-B0A3-B2F0A83478EF}" srcId="{4BB6A60F-4C6B-4CF5-8717-B8CF0589F24C}" destId="{0DA17C0F-7723-43FA-8471-4B4793C09814}" srcOrd="2" destOrd="0" parTransId="{17CBAD64-44CE-4831-BF3D-E602C5865A23}" sibTransId="{F93BA79A-22AD-4BD0-812C-BC070B90883B}"/>
    <dgm:cxn modelId="{FB4CA380-C036-458D-83FB-6E9DC2A52A00}" type="presOf" srcId="{00D5FAAA-DE06-48EC-8DCF-2A2E49131C38}" destId="{0C107AC8-974E-4A70-87E0-32AED2C5A1AE}" srcOrd="0" destOrd="1" presId="urn:microsoft.com/office/officeart/2005/8/layout/hList1"/>
    <dgm:cxn modelId="{90098897-027E-49C4-8A65-081E4E2B4552}" srcId="{7BFC5371-9C29-4A64-B0BB-23F0AE942A08}" destId="{F0F45297-1C27-400A-A77A-47B5B4C88FF0}" srcOrd="0" destOrd="0" parTransId="{FEE8D9EF-244F-44DD-8AA1-AEAF062B5FF4}" sibTransId="{13B92461-C7FA-4B8C-9D9C-DF8DE64909BF}"/>
    <dgm:cxn modelId="{DD04399F-D7E8-43B3-BF91-340C197548DD}" type="presOf" srcId="{AB4BA0D6-39D6-457F-9098-0D96C09506A1}" destId="{0C107AC8-974E-4A70-87E0-32AED2C5A1AE}" srcOrd="0" destOrd="2" presId="urn:microsoft.com/office/officeart/2005/8/layout/hList1"/>
    <dgm:cxn modelId="{6995DCA2-80D4-40FF-9735-D35D80483B1A}" type="presOf" srcId="{F0F45297-1C27-400A-A77A-47B5B4C88FF0}" destId="{9B20E15F-7606-423D-A514-E76D05C5060B}" srcOrd="0" destOrd="0" presId="urn:microsoft.com/office/officeart/2005/8/layout/hList1"/>
    <dgm:cxn modelId="{E55291A6-6A5D-4D7F-9B53-D6EE5D6ABF0D}" type="presOf" srcId="{0DA17C0F-7723-43FA-8471-4B4793C09814}" destId="{47A22C9B-9822-46F5-B86D-67009F2FF2F7}" srcOrd="0" destOrd="0" presId="urn:microsoft.com/office/officeart/2005/8/layout/hList1"/>
    <dgm:cxn modelId="{3C8311A8-EDAC-404E-8873-99CFEC42D3F9}" type="presOf" srcId="{10B99F1B-7D42-4222-9B32-979E72CFCE00}" destId="{0C107AC8-974E-4A70-87E0-32AED2C5A1AE}" srcOrd="0" destOrd="0" presId="urn:microsoft.com/office/officeart/2005/8/layout/hList1"/>
    <dgm:cxn modelId="{2F3A6AAF-0B9B-4919-A7C6-1E954632BCFE}" type="presOf" srcId="{0EF32813-F4BE-44E6-A6B8-076B13B353CE}" destId="{F4DB72F4-BAFD-4584-9A91-FEF27218A3C1}" srcOrd="0" destOrd="0" presId="urn:microsoft.com/office/officeart/2005/8/layout/hList1"/>
    <dgm:cxn modelId="{B407D0D4-BE54-4942-BD3A-08F63DAF5FBF}" type="presOf" srcId="{4BB6A60F-4C6B-4CF5-8717-B8CF0589F24C}" destId="{88A9434F-0890-42DA-BFD0-BB708CD9C0B7}" srcOrd="0" destOrd="0" presId="urn:microsoft.com/office/officeart/2005/8/layout/hList1"/>
    <dgm:cxn modelId="{9D00E6DF-3851-4BB7-A2D0-B52A8A816C51}" srcId="{435C7198-D7C8-4073-87CE-9395B23CBFA2}" destId="{C80DF970-EAEA-4141-9E31-DB6EF2F931CC}" srcOrd="2" destOrd="0" parTransId="{265FCED9-1B5B-4A2B-B519-15915ADC4780}" sibTransId="{91A1D5B4-D54A-4AF7-8041-CFD62F2758C1}"/>
    <dgm:cxn modelId="{4C2FD6E8-849E-45FA-8003-E7F88E05ECF0}" srcId="{4BB6A60F-4C6B-4CF5-8717-B8CF0589F24C}" destId="{7BFC5371-9C29-4A64-B0BB-23F0AE942A08}" srcOrd="0" destOrd="0" parTransId="{0F6AC6FA-6D29-40DF-853F-4FE0597B0EA1}" sibTransId="{7BCA22BB-1847-4462-B969-714E4472E434}"/>
    <dgm:cxn modelId="{E04A2416-D3E7-409D-9485-4719A2FC434D}" type="presParOf" srcId="{88A9434F-0890-42DA-BFD0-BB708CD9C0B7}" destId="{6DCE98EB-1E31-4DB8-BCF3-93C112D1BEC9}" srcOrd="0" destOrd="0" presId="urn:microsoft.com/office/officeart/2005/8/layout/hList1"/>
    <dgm:cxn modelId="{3BCD89F3-169C-4D6A-B48E-EEEDFB775870}" type="presParOf" srcId="{6DCE98EB-1E31-4DB8-BCF3-93C112D1BEC9}" destId="{06F4EEBE-E903-4D68-90E9-8FA76B3576B5}" srcOrd="0" destOrd="0" presId="urn:microsoft.com/office/officeart/2005/8/layout/hList1"/>
    <dgm:cxn modelId="{6B5B6DCB-A011-44C0-BE47-F749A382DEC6}" type="presParOf" srcId="{6DCE98EB-1E31-4DB8-BCF3-93C112D1BEC9}" destId="{9B20E15F-7606-423D-A514-E76D05C5060B}" srcOrd="1" destOrd="0" presId="urn:microsoft.com/office/officeart/2005/8/layout/hList1"/>
    <dgm:cxn modelId="{A7A2C181-3010-481C-9364-A56A30A42D9A}" type="presParOf" srcId="{88A9434F-0890-42DA-BFD0-BB708CD9C0B7}" destId="{9D8D7CA0-1870-4E56-9843-2B72BF6931CF}" srcOrd="1" destOrd="0" presId="urn:microsoft.com/office/officeart/2005/8/layout/hList1"/>
    <dgm:cxn modelId="{52A9BA4B-6F73-48B4-8115-76E3207477C0}" type="presParOf" srcId="{88A9434F-0890-42DA-BFD0-BB708CD9C0B7}" destId="{2687AFD1-D90C-4F39-831A-41C4F31D74D4}" srcOrd="2" destOrd="0" presId="urn:microsoft.com/office/officeart/2005/8/layout/hList1"/>
    <dgm:cxn modelId="{2CEE7BF9-BC1C-4487-9A89-78301F988997}" type="presParOf" srcId="{2687AFD1-D90C-4F39-831A-41C4F31D74D4}" destId="{D7C50B1A-A17F-4B14-A6F4-2F932EB07AEE}" srcOrd="0" destOrd="0" presId="urn:microsoft.com/office/officeart/2005/8/layout/hList1"/>
    <dgm:cxn modelId="{F792ADBC-B80A-41A3-A72D-0D204D434489}" type="presParOf" srcId="{2687AFD1-D90C-4F39-831A-41C4F31D74D4}" destId="{F4DB72F4-BAFD-4584-9A91-FEF27218A3C1}" srcOrd="1" destOrd="0" presId="urn:microsoft.com/office/officeart/2005/8/layout/hList1"/>
    <dgm:cxn modelId="{C2B85E84-4B04-4EA8-9410-9B5F16F8C912}" type="presParOf" srcId="{88A9434F-0890-42DA-BFD0-BB708CD9C0B7}" destId="{F8CAF354-06DC-4125-B03B-DDBAD3352E49}" srcOrd="3" destOrd="0" presId="urn:microsoft.com/office/officeart/2005/8/layout/hList1"/>
    <dgm:cxn modelId="{63122323-CE81-41E2-9CFC-3F1AC6DB0DAC}" type="presParOf" srcId="{88A9434F-0890-42DA-BFD0-BB708CD9C0B7}" destId="{5624CF31-7616-4CC9-A17F-F03448E6EF3C}" srcOrd="4" destOrd="0" presId="urn:microsoft.com/office/officeart/2005/8/layout/hList1"/>
    <dgm:cxn modelId="{B0059631-2E17-4755-93BF-7D21746D0A8E}" type="presParOf" srcId="{5624CF31-7616-4CC9-A17F-F03448E6EF3C}" destId="{47A22C9B-9822-46F5-B86D-67009F2FF2F7}" srcOrd="0" destOrd="0" presId="urn:microsoft.com/office/officeart/2005/8/layout/hList1"/>
    <dgm:cxn modelId="{E95EB45E-21D6-44ED-A12B-8C511AB267DC}" type="presParOf" srcId="{5624CF31-7616-4CC9-A17F-F03448E6EF3C}" destId="{0C107AC8-974E-4A70-87E0-32AED2C5A1A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4EEBE-E903-4D68-90E9-8FA76B3576B5}">
      <dsp:nvSpPr>
        <dsp:cNvPr id="0" name=""/>
        <dsp:cNvSpPr/>
      </dsp:nvSpPr>
      <dsp:spPr>
        <a:xfrm>
          <a:off x="2540" y="1167566"/>
          <a:ext cx="2476500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kern="1200" dirty="0" err="1"/>
            <a:t>Digesa</a:t>
          </a:r>
          <a:endParaRPr lang="es-PE" sz="2400" b="1" kern="1200" dirty="0"/>
        </a:p>
      </dsp:txBody>
      <dsp:txXfrm>
        <a:off x="2540" y="1167566"/>
        <a:ext cx="2476500" cy="604800"/>
      </dsp:txXfrm>
    </dsp:sp>
    <dsp:sp modelId="{9B20E15F-7606-423D-A514-E76D05C5060B}">
      <dsp:nvSpPr>
        <dsp:cNvPr id="0" name=""/>
        <dsp:cNvSpPr/>
      </dsp:nvSpPr>
      <dsp:spPr>
        <a:xfrm>
          <a:off x="2540" y="1772366"/>
          <a:ext cx="2476500" cy="2478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100" kern="1200" dirty="0"/>
            <a:t>Difusión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100" kern="1200" dirty="0"/>
            <a:t>Asistencia técnica</a:t>
          </a:r>
        </a:p>
      </dsp:txBody>
      <dsp:txXfrm>
        <a:off x="2540" y="1772366"/>
        <a:ext cx="2476500" cy="2478734"/>
      </dsp:txXfrm>
    </dsp:sp>
    <dsp:sp modelId="{D7C50B1A-A17F-4B14-A6F4-2F932EB07AEE}">
      <dsp:nvSpPr>
        <dsp:cNvPr id="0" name=""/>
        <dsp:cNvSpPr/>
      </dsp:nvSpPr>
      <dsp:spPr>
        <a:xfrm>
          <a:off x="2825750" y="1167566"/>
          <a:ext cx="2476500" cy="604800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 err="1"/>
            <a:t>Diris</a:t>
          </a:r>
          <a:r>
            <a:rPr lang="es-PE" sz="2400" kern="1200" dirty="0"/>
            <a:t>/</a:t>
          </a:r>
          <a:r>
            <a:rPr lang="es-PE" sz="2400" kern="1200" dirty="0" err="1"/>
            <a:t>Diresa</a:t>
          </a:r>
          <a:r>
            <a:rPr lang="es-PE" sz="2400" kern="1200" dirty="0"/>
            <a:t> </a:t>
          </a:r>
        </a:p>
      </dsp:txBody>
      <dsp:txXfrm>
        <a:off x="2825750" y="1167566"/>
        <a:ext cx="2476500" cy="604800"/>
      </dsp:txXfrm>
    </dsp:sp>
    <dsp:sp modelId="{F4DB72F4-BAFD-4584-9A91-FEF27218A3C1}">
      <dsp:nvSpPr>
        <dsp:cNvPr id="0" name=""/>
        <dsp:cNvSpPr/>
      </dsp:nvSpPr>
      <dsp:spPr>
        <a:xfrm>
          <a:off x="2825750" y="1772366"/>
          <a:ext cx="2476500" cy="2478734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100" kern="1200" dirty="0"/>
            <a:t>Difusión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100" kern="1200" dirty="0"/>
            <a:t>Asistencia técnica (municipalidades)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100" kern="1200" dirty="0"/>
            <a:t>Apoyo en la vigilancia sanitaria a Municipalidades</a:t>
          </a:r>
        </a:p>
      </dsp:txBody>
      <dsp:txXfrm>
        <a:off x="2825750" y="1772366"/>
        <a:ext cx="2476500" cy="2478734"/>
      </dsp:txXfrm>
    </dsp:sp>
    <dsp:sp modelId="{47A22C9B-9822-46F5-B86D-67009F2FF2F7}">
      <dsp:nvSpPr>
        <dsp:cNvPr id="0" name=""/>
        <dsp:cNvSpPr/>
      </dsp:nvSpPr>
      <dsp:spPr>
        <a:xfrm>
          <a:off x="5648960" y="1167566"/>
          <a:ext cx="2476500" cy="604800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100" b="1" kern="1200" dirty="0"/>
            <a:t>Municipalidad</a:t>
          </a:r>
        </a:p>
      </dsp:txBody>
      <dsp:txXfrm>
        <a:off x="5648960" y="1167566"/>
        <a:ext cx="2476500" cy="604800"/>
      </dsp:txXfrm>
    </dsp:sp>
    <dsp:sp modelId="{0C107AC8-974E-4A70-87E0-32AED2C5A1AE}">
      <dsp:nvSpPr>
        <dsp:cNvPr id="0" name=""/>
        <dsp:cNvSpPr/>
      </dsp:nvSpPr>
      <dsp:spPr>
        <a:xfrm>
          <a:off x="5648960" y="1772366"/>
          <a:ext cx="2476500" cy="2478734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100" kern="1200" dirty="0"/>
            <a:t>Difusión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100" kern="1200" dirty="0"/>
            <a:t>Asistencia técnica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100" kern="1200" dirty="0"/>
            <a:t>Vigilancia sanitaria con fines de AT</a:t>
          </a:r>
        </a:p>
      </dsp:txBody>
      <dsp:txXfrm>
        <a:off x="5648960" y="1772366"/>
        <a:ext cx="2476500" cy="2478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A8C3-E841-470B-8B56-4954BFB4423B}" type="datetimeFigureOut">
              <a:rPr lang="es-PE" smtClean="0"/>
              <a:t>23/06/2020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E544-8D0C-4F4C-A6E0-C411D0DEFBF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047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A8C3-E841-470B-8B56-4954BFB4423B}" type="datetimeFigureOut">
              <a:rPr lang="es-PE" smtClean="0"/>
              <a:t>23/06/2020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E544-8D0C-4F4C-A6E0-C411D0DEFBF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6722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A8C3-E841-470B-8B56-4954BFB4423B}" type="datetimeFigureOut">
              <a:rPr lang="es-PE" smtClean="0"/>
              <a:t>23/06/2020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E544-8D0C-4F4C-A6E0-C411D0DEFBF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976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A8C3-E841-470B-8B56-4954BFB4423B}" type="datetimeFigureOut">
              <a:rPr lang="es-PE" smtClean="0"/>
              <a:t>23/06/2020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E544-8D0C-4F4C-A6E0-C411D0DEFBF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378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A8C3-E841-470B-8B56-4954BFB4423B}" type="datetimeFigureOut">
              <a:rPr lang="es-PE" smtClean="0"/>
              <a:t>23/06/2020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E544-8D0C-4F4C-A6E0-C411D0DEFBF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923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A8C3-E841-470B-8B56-4954BFB4423B}" type="datetimeFigureOut">
              <a:rPr lang="es-PE" smtClean="0"/>
              <a:t>23/06/2020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E544-8D0C-4F4C-A6E0-C411D0DEFBF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511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A8C3-E841-470B-8B56-4954BFB4423B}" type="datetimeFigureOut">
              <a:rPr lang="es-PE" smtClean="0"/>
              <a:t>23/06/2020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E544-8D0C-4F4C-A6E0-C411D0DEFBF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0154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A8C3-E841-470B-8B56-4954BFB4423B}" type="datetimeFigureOut">
              <a:rPr lang="es-PE" smtClean="0"/>
              <a:t>23/06/2020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E544-8D0C-4F4C-A6E0-C411D0DEFBF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0461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A8C3-E841-470B-8B56-4954BFB4423B}" type="datetimeFigureOut">
              <a:rPr lang="es-PE" smtClean="0"/>
              <a:t>23/06/2020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E544-8D0C-4F4C-A6E0-C411D0DEFBF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7013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A8C3-E841-470B-8B56-4954BFB4423B}" type="datetimeFigureOut">
              <a:rPr lang="es-PE" smtClean="0"/>
              <a:t>23/06/2020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E544-8D0C-4F4C-A6E0-C411D0DEFBF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842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A8C3-E841-470B-8B56-4954BFB4423B}" type="datetimeFigureOut">
              <a:rPr lang="es-PE" smtClean="0"/>
              <a:t>23/06/2020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E544-8D0C-4F4C-A6E0-C411D0DEFBF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626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9A8C3-E841-470B-8B56-4954BFB4423B}" type="datetimeFigureOut">
              <a:rPr lang="es-PE" smtClean="0"/>
              <a:t>23/06/2020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8E544-8D0C-4F4C-A6E0-C411D0DEFBF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249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esa.minsa.gob.pe/Orientacion/RECOMENDACIONES_SANITARIAS_PARA_LA_PREPARACION_DE_ALIMENTOS_EN_OLLA_COMUN.pdf" TargetMode="External"/><Relationship Id="rId2" Type="http://schemas.openxmlformats.org/officeDocument/2006/relationships/hyperlink" Target="http://www.digesa.minsa.gob.pe/NormasLegales/Normas/RM_383-2020-MINS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mailto:cpuemape@minsa.gob.pe" TargetMode="External"/><Relationship Id="rId4" Type="http://schemas.openxmlformats.org/officeDocument/2006/relationships/hyperlink" Target="mailto:Digesaconsulqminsa.gob.penormalim@minsa.gob.p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2050869" y="2667454"/>
            <a:ext cx="9172302" cy="1425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sz="3200" dirty="0"/>
          </a:p>
        </p:txBody>
      </p:sp>
      <p:grpSp>
        <p:nvGrpSpPr>
          <p:cNvPr id="5" name="Grupo 9"/>
          <p:cNvGrpSpPr>
            <a:grpSpLocks/>
          </p:cNvGrpSpPr>
          <p:nvPr/>
        </p:nvGrpSpPr>
        <p:grpSpPr bwMode="auto">
          <a:xfrm>
            <a:off x="1179513" y="1768475"/>
            <a:ext cx="509587" cy="3857625"/>
            <a:chOff x="1180070" y="1769267"/>
            <a:chExt cx="509800" cy="3857625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F7A8BB65-7B68-4C3F-9161-034EABFD84EF}"/>
                </a:ext>
              </a:extLst>
            </p:cNvPr>
            <p:cNvSpPr/>
            <p:nvPr/>
          </p:nvSpPr>
          <p:spPr>
            <a:xfrm>
              <a:off x="1180070" y="1769267"/>
              <a:ext cx="309691" cy="3857625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013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EC40B061-61AA-40CC-8C47-E7443B9D6011}"/>
                </a:ext>
              </a:extLst>
            </p:cNvPr>
            <p:cNvSpPr/>
            <p:nvPr/>
          </p:nvSpPr>
          <p:spPr>
            <a:xfrm>
              <a:off x="1531054" y="1769267"/>
              <a:ext cx="158816" cy="3857625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013" kern="0" dirty="0">
                <a:solidFill>
                  <a:srgbClr val="E7E6E6">
                    <a:lumMod val="90000"/>
                  </a:srgbClr>
                </a:solidFill>
                <a:latin typeface="Calibri" panose="020F0502020204030204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869" y="1768475"/>
            <a:ext cx="3572566" cy="2853175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5985205" y="2138833"/>
            <a:ext cx="5773206" cy="2909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DOCUMENTO TÉCNICO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ORIENTACIÓN SOBRE CONDICIONES SANITARIAS MÍNIMAS PARA PREPARAR ALIMENTOS EN “OLLA COMUN” EN SITUACIONES DE EMERGENCIA SANITARIA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PE" b="1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lvl="0"/>
            <a:r>
              <a:rPr lang="es-PE" b="1" dirty="0">
                <a:solidFill>
                  <a:sysClr val="windowText" lastClr="000000"/>
                </a:solidFill>
              </a:rPr>
              <a:t>RM Nº 383-2020-MINSA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701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89905" y="1268629"/>
            <a:ext cx="10695019" cy="810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u="sng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RECEPCIÓN Y ALMACENAMIENTO DE ALIMENTOS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509453" y="2202287"/>
            <a:ext cx="11120170" cy="43659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/>
            <a:r>
              <a:rPr lang="es-PE" dirty="0"/>
              <a:t>La recepción no debe cruzarse con la preparación o servido de alimentos.</a:t>
            </a:r>
          </a:p>
          <a:p>
            <a:pPr lvl="0" fontAlgn="base"/>
            <a:r>
              <a:rPr lang="es-PE" dirty="0"/>
              <a:t> Limpiar las superficies de los envases con un trapo humedecido con agua y jabón o desinfectante</a:t>
            </a:r>
          </a:p>
          <a:p>
            <a:pPr lvl="0" fontAlgn="base"/>
            <a:r>
              <a:rPr lang="es-PE" dirty="0"/>
              <a:t>Almacenar en forma ordenada y con separación del piso.</a:t>
            </a:r>
          </a:p>
          <a:p>
            <a:pPr fontAlgn="base"/>
            <a:r>
              <a:rPr lang="es-PE" dirty="0"/>
              <a:t>Los alimentos industrializados (tipo abarrotes) deben tener registro sanitario vigente, presentar envases bien cerrados e íntegros, no contener insectos dentro o fuera de las cajas o paquetes, estar dentro de su fecha de vigencia. </a:t>
            </a:r>
          </a:p>
          <a:p>
            <a:pPr fontAlgn="base"/>
            <a:r>
              <a:rPr lang="es-PE" dirty="0"/>
              <a:t> Utensilios y similares guardarse protegidos en contenedores plásticos que puedan cerrarse herméticamente.</a:t>
            </a:r>
          </a:p>
          <a:p>
            <a:pPr fontAlgn="base"/>
            <a:endParaRPr lang="es-PE" dirty="0"/>
          </a:p>
          <a:p>
            <a:pPr lvl="0" fontAlgn="base"/>
            <a:endParaRPr lang="es-PE" dirty="0"/>
          </a:p>
          <a:p>
            <a:pPr algn="just">
              <a:buFont typeface="Wingdings" panose="05000000000000000000" pitchFamily="2" charset="2"/>
              <a:buChar char="§"/>
            </a:pPr>
            <a:endParaRPr lang="es-PE" b="1" u="sng" dirty="0"/>
          </a:p>
        </p:txBody>
      </p:sp>
    </p:spTree>
    <p:extLst>
      <p:ext uri="{BB962C8B-B14F-4D97-AF65-F5344CB8AC3E}">
        <p14:creationId xmlns:p14="http://schemas.microsoft.com/office/powerpoint/2010/main" val="2614148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857AD73C-FB03-4241-B995-87BBF1772C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64" y="2360828"/>
            <a:ext cx="5854448" cy="3744506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89905" y="1268629"/>
            <a:ext cx="10695019" cy="810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u="sng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PREPARACION Y DISTRIBUCIÓN </a:t>
            </a:r>
          </a:p>
        </p:txBody>
      </p:sp>
      <p:sp>
        <p:nvSpPr>
          <p:cNvPr id="6" name="Llamada rectangular redondeada 5"/>
          <p:cNvSpPr/>
          <p:nvPr/>
        </p:nvSpPr>
        <p:spPr>
          <a:xfrm>
            <a:off x="313022" y="2360828"/>
            <a:ext cx="2868059" cy="1863441"/>
          </a:xfrm>
          <a:prstGeom prst="wedgeRoundRectCallout">
            <a:avLst>
              <a:gd name="adj1" fmla="val 77079"/>
              <a:gd name="adj2" fmla="val 14081"/>
              <a:gd name="adj3" fmla="val 16667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s-PE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s-PE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 procesan alimentos crudos. </a:t>
            </a:r>
            <a:endParaRPr lang="es-PE" sz="1400" dirty="0">
              <a:effectLst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s-PE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Superficie de fácil limpieza y desinfección</a:t>
            </a:r>
            <a:endParaRPr lang="es-PE" sz="1400" dirty="0">
              <a:effectLst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s-PE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Recipiente para residuos sólidos. </a:t>
            </a:r>
            <a:endParaRPr lang="es-PE" sz="1400" dirty="0">
              <a:effectLst/>
              <a:ea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PE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Cuchillo y tabla de picar exclusivos.</a:t>
            </a:r>
            <a:endParaRPr lang="es-PE" sz="1400" dirty="0">
              <a:effectLst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Llamada rectangular redondeada 6"/>
          <p:cNvSpPr/>
          <p:nvPr/>
        </p:nvSpPr>
        <p:spPr>
          <a:xfrm>
            <a:off x="7904541" y="4675032"/>
            <a:ext cx="2875075" cy="1325250"/>
          </a:xfrm>
          <a:prstGeom prst="wedgeRoundRectCallout">
            <a:avLst>
              <a:gd name="adj1" fmla="val -79332"/>
              <a:gd name="adj2" fmla="val 25797"/>
              <a:gd name="adj3" fmla="val 16667"/>
            </a:avLst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s-PE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P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Preparación y Cocción </a:t>
            </a:r>
            <a:endParaRPr lang="es-PE" sz="2000" dirty="0">
              <a:effectLst/>
              <a:ea typeface="Calibri" panose="020F0502020204030204" pitchFamily="34" charset="0"/>
            </a:endParaRPr>
          </a:p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es-P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 la olla común.</a:t>
            </a:r>
            <a:endParaRPr lang="es-PE" sz="2000" dirty="0">
              <a:effectLst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10" name="Llamada rectangular redondeada 5"/>
          <p:cNvSpPr>
            <a:spLocks noChangeArrowheads="1"/>
          </p:cNvSpPr>
          <p:nvPr/>
        </p:nvSpPr>
        <p:spPr bwMode="auto">
          <a:xfrm>
            <a:off x="9148895" y="1445648"/>
            <a:ext cx="2609516" cy="1377269"/>
          </a:xfrm>
          <a:prstGeom prst="wedgeRoundRectCallout">
            <a:avLst>
              <a:gd name="adj1" fmla="val -56836"/>
              <a:gd name="adj2" fmla="val 73551"/>
              <a:gd name="adj3" fmla="val 16667"/>
            </a:avLst>
          </a:prstGeom>
          <a:solidFill>
            <a:srgbClr val="FFFF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-Servido de la preparación en los recipientes</a:t>
            </a:r>
            <a:endParaRPr kumimoji="0" lang="es-PE" altLang="es-P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-Superficie de fácil limpieza</a:t>
            </a:r>
            <a:endParaRPr kumimoji="0" lang="es-PE" altLang="es-P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-Manos limpias </a:t>
            </a:r>
            <a:endParaRPr kumimoji="0" lang="es-PE" altLang="es-P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-Orden </a:t>
            </a:r>
            <a:endParaRPr kumimoji="0" lang="es-PE" altLang="es-P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altLang="es-P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873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89905" y="1268629"/>
            <a:ext cx="10695019" cy="810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u="sng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PREPARACION Y DISTRIBUCIÓN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66670" y="2487030"/>
            <a:ext cx="93114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Los alimentos preparados deben distribuirse en su totalidad el mismo día de su preparación, no deben guardarse para el día siguiente.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Los alimentos crudos como pollo, pescado, carnes, deben cocinarse el mismo día que se reciben, si no pueden guardarse en refrigeración.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No deben distribuirse preparaciones crudas como ensaladas de verduras o de frutas o jugos, mayonesa casera, entre otros. Las frutas pueden distribuirse en unidades, preferentemente aquellas que tienen cáscara y que se consumen sin ella, como mandarinas, plátanos, otros.</a:t>
            </a:r>
          </a:p>
        </p:txBody>
      </p:sp>
    </p:spTree>
    <p:extLst>
      <p:ext uri="{BB962C8B-B14F-4D97-AF65-F5344CB8AC3E}">
        <p14:creationId xmlns:p14="http://schemas.microsoft.com/office/powerpoint/2010/main" val="3279478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89905" y="1268629"/>
            <a:ext cx="10695019" cy="810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u="sng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TERMINANDO EL DÍA 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66670" y="2487030"/>
            <a:ext cx="93114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3200" dirty="0"/>
              <a:t>Retirar la basura del local </a:t>
            </a:r>
          </a:p>
          <a:p>
            <a:endParaRPr lang="es-MX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3200" dirty="0"/>
              <a:t>Dejar limpio y desinfectado el piso si la superficie lo permite, las tarimas y las superficies de trabajo.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3200" dirty="0"/>
              <a:t>Lavar y desinfectar los utensilios de cocina y guardarse protegidos.</a:t>
            </a:r>
          </a:p>
        </p:txBody>
      </p:sp>
    </p:spTree>
    <p:extLst>
      <p:ext uri="{BB962C8B-B14F-4D97-AF65-F5344CB8AC3E}">
        <p14:creationId xmlns:p14="http://schemas.microsoft.com/office/powerpoint/2010/main" val="3415540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89905" y="1268629"/>
            <a:ext cx="10695019" cy="810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u="sng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RESPONSABILIDADES   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34920001"/>
              </p:ext>
            </p:extLst>
          </p:nvPr>
        </p:nvGraphicFramePr>
        <p:xfrm>
          <a:off x="2070636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1131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89905" y="1268629"/>
            <a:ext cx="10695019" cy="810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u="sng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MATERIALES DE APOYO EN LA DIFUSIÓN 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66670" y="2487030"/>
            <a:ext cx="931142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3200" dirty="0"/>
              <a:t>RM 383-2020/MINSA</a:t>
            </a:r>
          </a:p>
          <a:p>
            <a:r>
              <a:rPr lang="es-PE" sz="1600" dirty="0">
                <a:hlinkClick r:id="rId2"/>
              </a:rPr>
              <a:t>http://www.digesa.minsa.gob.pe/NormasLegales/Normas/RM_383-2020-MINSA.pdf</a:t>
            </a:r>
            <a:endParaRPr lang="es-MX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3200" dirty="0"/>
              <a:t>Cartilla informativa </a:t>
            </a:r>
            <a:r>
              <a:rPr lang="es-PE" sz="1400" dirty="0">
                <a:hlinkClick r:id="rId3"/>
              </a:rPr>
              <a:t>http://www.digesa.minsa.gob.pe/Orientacion/RECOMENDACIONES_SANITARIAS_PARA_LA_PREPARACION_DE_ALIMENTOS_EN_OLLA_COMUN.pdf</a:t>
            </a:r>
            <a:endParaRPr lang="es-MX" sz="1400" dirty="0"/>
          </a:p>
          <a:p>
            <a:endParaRPr lang="es-MX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9878096" y="5782614"/>
            <a:ext cx="2099256" cy="757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6" name="CuadroTexto 5"/>
          <p:cNvSpPr txBox="1"/>
          <p:nvPr/>
        </p:nvSpPr>
        <p:spPr>
          <a:xfrm>
            <a:off x="9279229" y="5561418"/>
            <a:ext cx="2861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hlinkClick r:id="rId4"/>
              </a:rPr>
              <a:t>digesaconsul@minsa.gob.pe</a:t>
            </a:r>
          </a:p>
          <a:p>
            <a:r>
              <a:rPr lang="es-PE" dirty="0">
                <a:hlinkClick r:id="rId4"/>
              </a:rPr>
              <a:t>normalim@minsa.gob.pe</a:t>
            </a:r>
            <a:endParaRPr lang="es-PE" dirty="0"/>
          </a:p>
          <a:p>
            <a:r>
              <a:rPr lang="es-PE" dirty="0">
                <a:hlinkClick r:id="rId5"/>
              </a:rPr>
              <a:t>cpuemape@minsa.gob.pe</a:t>
            </a:r>
            <a:endParaRPr lang="es-PE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38AA819-95E0-44B6-82A3-119EAB214E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3" y="5689345"/>
            <a:ext cx="9116096" cy="7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36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69701" y="2112136"/>
            <a:ext cx="8525814" cy="2627290"/>
          </a:xfrm>
        </p:spPr>
        <p:txBody>
          <a:bodyPr>
            <a:noAutofit/>
          </a:bodyPr>
          <a:lstStyle/>
          <a:p>
            <a:pPr algn="just"/>
            <a:r>
              <a:rPr lang="es-PE" dirty="0"/>
              <a:t> </a:t>
            </a:r>
            <a:r>
              <a:rPr lang="es-PE" dirty="0">
                <a:latin typeface="Arial" panose="020B0604020202020204" pitchFamily="34" charset="0"/>
                <a:ea typeface="Calibri" panose="020F0502020204030204" pitchFamily="34" charset="0"/>
              </a:rPr>
              <a:t>Es la modalidad de preparar alimentos colectivamente de forma improvisada, precaria y temporal, ante una situación de emergencia en la cual la población no cuenta con acceso o medios para alimentarse de otro modo.</a:t>
            </a:r>
            <a:endParaRPr lang="es-PE" dirty="0">
              <a:solidFill>
                <a:srgbClr val="002060"/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69701" y="1221696"/>
            <a:ext cx="3601853" cy="661852"/>
          </a:xfrm>
        </p:spPr>
        <p:txBody>
          <a:bodyPr>
            <a:normAutofit/>
          </a:bodyPr>
          <a:lstStyle/>
          <a:p>
            <a:r>
              <a:rPr lang="es-PE" sz="3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OLLA COMUN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429" y="4229619"/>
            <a:ext cx="4212701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18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59376" y="1988052"/>
            <a:ext cx="11088189" cy="4155171"/>
          </a:xfrm>
        </p:spPr>
        <p:txBody>
          <a:bodyPr>
            <a:normAutofit/>
          </a:bodyPr>
          <a:lstStyle/>
          <a:p>
            <a:pPr lvl="0" fontAlgn="base"/>
            <a:r>
              <a:rPr lang="es-PE" sz="2000" dirty="0"/>
              <a:t>Ley N° 26842, Ley General de Salud, y sus modificatorias.</a:t>
            </a:r>
          </a:p>
          <a:p>
            <a:pPr lvl="0" fontAlgn="base"/>
            <a:r>
              <a:rPr lang="es-PE" sz="2000" dirty="0"/>
              <a:t>Ley N° 27867, Ley Orgánica de Gobiernos Regionales, y sus modificatorias. </a:t>
            </a:r>
          </a:p>
          <a:p>
            <a:pPr lvl="0" fontAlgn="base"/>
            <a:r>
              <a:rPr lang="es-PE" sz="2000" dirty="0"/>
              <a:t>Ley N° 27972, Ley Orgánica de Municipalidades, y sus modificatorias.</a:t>
            </a:r>
          </a:p>
          <a:p>
            <a:pPr lvl="0" fontAlgn="base"/>
            <a:r>
              <a:rPr lang="es-PE" sz="2000" dirty="0"/>
              <a:t>Decreto Legislativo N° 1062, Ley de Inocuidad de los alimentos, y su modificatoria.</a:t>
            </a:r>
          </a:p>
          <a:p>
            <a:pPr lvl="0" fontAlgn="base"/>
            <a:r>
              <a:rPr lang="es-PE" sz="2000" dirty="0"/>
              <a:t>Decreto Legislativo N° 1161, Ley de Organización y Funciones del Ministerio de Salud, y modificatorias.</a:t>
            </a:r>
          </a:p>
          <a:p>
            <a:pPr lvl="0" fontAlgn="base"/>
            <a:r>
              <a:rPr lang="es-PE" sz="2000" dirty="0"/>
              <a:t>Decreto Supremo N° 008-2017-SA, que aprueba el Reglamento de Organización y Funciones del Ministerio de Salud, y modificatorias.</a:t>
            </a:r>
          </a:p>
          <a:p>
            <a:pPr lvl="0" fontAlgn="base"/>
            <a:r>
              <a:rPr lang="es-PE" sz="2000" dirty="0"/>
              <a:t>Decreto Supremo N° 034-2008-AG, Reglamento de la Ley de Inocuidad de los alimentos.</a:t>
            </a:r>
          </a:p>
          <a:p>
            <a:pPr lvl="0" fontAlgn="base"/>
            <a:r>
              <a:rPr lang="es-PE" sz="2000" dirty="0"/>
              <a:t>Resolución Ministerial N° 773-2012/MINSA, que aprueba la Directiva Sanitaria N° 048-MINSA/DGPS-V.01 “Directiva Sanitaria para promocionar el lavado de manos social como practica saludable en el Perú”.</a:t>
            </a:r>
          </a:p>
        </p:txBody>
      </p:sp>
      <p:sp>
        <p:nvSpPr>
          <p:cNvPr id="6" name="Rectángulo 4"/>
          <p:cNvSpPr>
            <a:spLocks noChangeArrowheads="1"/>
          </p:cNvSpPr>
          <p:nvPr/>
        </p:nvSpPr>
        <p:spPr bwMode="auto">
          <a:xfrm>
            <a:off x="7600088" y="512128"/>
            <a:ext cx="35433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PE" sz="1100" dirty="0">
                <a:solidFill>
                  <a:srgbClr val="444444"/>
                </a:solidFill>
                <a:latin typeface="ChronicleDisplayBold"/>
              </a:rPr>
              <a:t>"Decenio de la Igualdad de Oportunidades para Mujeres y Hombres”</a:t>
            </a:r>
          </a:p>
          <a:p>
            <a:pPr algn="ctr" eaLnBrk="1" hangingPunct="1"/>
            <a:r>
              <a:rPr lang="es-ES" altLang="es-PE" sz="1100" dirty="0">
                <a:solidFill>
                  <a:srgbClr val="444444"/>
                </a:solidFill>
                <a:latin typeface="ChronicleDisplayBold"/>
              </a:rPr>
              <a:t>“Año de la Universalización de la Salud”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9377" y="1221696"/>
            <a:ext cx="3812177" cy="661852"/>
          </a:xfrm>
        </p:spPr>
        <p:txBody>
          <a:bodyPr>
            <a:normAutofit/>
          </a:bodyPr>
          <a:lstStyle/>
          <a:p>
            <a:r>
              <a:rPr lang="es-PE" sz="3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LEGAL</a:t>
            </a:r>
          </a:p>
        </p:txBody>
      </p:sp>
    </p:spTree>
    <p:extLst>
      <p:ext uri="{BB962C8B-B14F-4D97-AF65-F5344CB8AC3E}">
        <p14:creationId xmlns:p14="http://schemas.microsoft.com/office/powerpoint/2010/main" val="1209371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149249" y="1620529"/>
            <a:ext cx="5334004" cy="570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u="sng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AMBITO DE APLICACIÓN 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044262" y="2478495"/>
            <a:ext cx="10515600" cy="3316998"/>
          </a:xfrm>
        </p:spPr>
        <p:txBody>
          <a:bodyPr>
            <a:noAutofit/>
          </a:bodyPr>
          <a:lstStyle/>
          <a:p>
            <a:r>
              <a:rPr lang="es-PE" dirty="0"/>
              <a:t>Es aplicable a grupos humanos de la comunidad que implementan “ollas comunes” ante situaciones de emergencia sanitaria. Así como, a las Direcciones o Gerencias Regionales de Salud, Direcciones de Redes Integrales de Salud, Municipalidades, y Organismos no gubernamentales, asociaciones civiles, agrupaciones religiosas, entre otras que brindan asistencia técnica (capacitación, implementos que faciliten el cumplimiento de las condiciones sanitarias, entre otros).</a:t>
            </a:r>
          </a:p>
        </p:txBody>
      </p:sp>
    </p:spTree>
    <p:extLst>
      <p:ext uri="{BB962C8B-B14F-4D97-AF65-F5344CB8AC3E}">
        <p14:creationId xmlns:p14="http://schemas.microsoft.com/office/powerpoint/2010/main" val="987306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28" y="1674849"/>
            <a:ext cx="3563984" cy="494844"/>
          </a:xfrm>
        </p:spPr>
        <p:txBody>
          <a:bodyPr>
            <a:noAutofit/>
          </a:bodyPr>
          <a:lstStyle/>
          <a:p>
            <a:r>
              <a:rPr lang="es-PE" sz="3600" b="1" u="sng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OBJETO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2617" y="2463216"/>
            <a:ext cx="6917737" cy="4027736"/>
          </a:xfrm>
        </p:spPr>
        <p:txBody>
          <a:bodyPr>
            <a:normAutofit/>
          </a:bodyPr>
          <a:lstStyle/>
          <a:p>
            <a:r>
              <a:rPr lang="es-MX" dirty="0"/>
              <a:t>Orientar sobre las condiciones sanitarias mínimas a tener en cuenta en la preparación de alimentos en “ollas comunes” que llega a la población, en situaciones de emergencia sanitaria como pandemias, epidemias, desastres naturales, y otras situaciones que ponen en riesgo la inocuidad de los alimentos.</a:t>
            </a:r>
            <a:endParaRPr lang="es-P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432" y="2463216"/>
            <a:ext cx="2547922" cy="339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67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89905" y="1268629"/>
            <a:ext cx="6805599" cy="810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u="sng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DISPOSICIONES GENERALES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509452" y="2202288"/>
            <a:ext cx="10798199" cy="3940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PE" dirty="0"/>
              <a:t>Según la emergencia sanitaria, cumplir el distanciamiento social de al menos un (1) metro entre las personas.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PE" dirty="0"/>
              <a:t>Llevar protección </a:t>
            </a:r>
            <a:r>
              <a:rPr lang="es-PE" dirty="0" err="1"/>
              <a:t>nasobucal</a:t>
            </a:r>
            <a:r>
              <a:rPr lang="es-PE" dirty="0"/>
              <a:t> (mascarilla) y cubrir el cabello (solo manipuladores)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PE" dirty="0"/>
              <a:t>Las personas que elaboran y sirven los alimentos deben lavarse las manos con agua y jabón durante un mínimo de 20 segundos y desinfectárselas (alcohol gel, alcohol 70°) antes de cocinar y servir.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PE" dirty="0"/>
              <a:t>Las personas que elaboran y sirven los alimentos no deben tener signos de padecer procesos respiratorios como: fiebre, congestión nasal, tos seca, dolor de garganta, dolor de cabeza, diarreas, etc.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PE" dirty="0"/>
          </a:p>
          <a:p>
            <a:pPr algn="just">
              <a:buFont typeface="Wingdings" panose="05000000000000000000" pitchFamily="2" charset="2"/>
              <a:buChar char="§"/>
            </a:pPr>
            <a:endParaRPr lang="es-PE" b="1" u="sng" dirty="0"/>
          </a:p>
        </p:txBody>
      </p:sp>
    </p:spTree>
    <p:extLst>
      <p:ext uri="{BB962C8B-B14F-4D97-AF65-F5344CB8AC3E}">
        <p14:creationId xmlns:p14="http://schemas.microsoft.com/office/powerpoint/2010/main" val="3092753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89905" y="1268629"/>
            <a:ext cx="6805599" cy="810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u="sng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DE LA UBICACIÓN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509453" y="2202288"/>
            <a:ext cx="7308024" cy="28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PE" dirty="0"/>
              <a:t> Acondicionar el área con alguna protección contra el viento, polvo…,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PE" dirty="0"/>
              <a:t>Si solo hay piso de tierra (afirmar).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PE" dirty="0"/>
              <a:t>No permitir la presencia de animales cerca de donde se manipulan los alimentos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PE" b="1" u="sng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487" y="4146998"/>
            <a:ext cx="4381917" cy="24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86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89905" y="1268629"/>
            <a:ext cx="6805599" cy="810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u="sng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AGUA Y SERVICIOS BÁSICOS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509453" y="2202288"/>
            <a:ext cx="7308024" cy="28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PE" dirty="0"/>
              <a:t> Depósito con tapa y caño donde se deposite el agua limpia, desinfectada (2 gotas de lejía/L).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PE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PE" dirty="0"/>
              <a:t>Identificar el acceso a un servicio higiénico  o similar cercano 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PE" b="1" u="sng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E8322B0-2612-4F43-B3A9-5B064E40D4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466" y="1166216"/>
            <a:ext cx="3828898" cy="382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95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89905" y="1268629"/>
            <a:ext cx="6805599" cy="810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u="sng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LAVADO DE LAS MANOS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509453" y="2202287"/>
            <a:ext cx="10450468" cy="43659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/>
            <a:r>
              <a:rPr lang="es-PE" dirty="0"/>
              <a:t> Antes de iniciar las labores para preparar los alimentos.</a:t>
            </a:r>
          </a:p>
          <a:p>
            <a:pPr lvl="0" fontAlgn="base"/>
            <a:r>
              <a:rPr lang="es-PE" dirty="0"/>
              <a:t>Luego de realizar la preparación previa con alimentos crudos </a:t>
            </a:r>
          </a:p>
          <a:p>
            <a:pPr lvl="0" fontAlgn="base"/>
            <a:r>
              <a:rPr lang="es-PE" dirty="0"/>
              <a:t>Luego de limpiar superficies de mesa de trabajo, tablas de picar.</a:t>
            </a:r>
          </a:p>
          <a:p>
            <a:pPr lvl="0" fontAlgn="base"/>
            <a:r>
              <a:rPr lang="es-PE" dirty="0"/>
              <a:t>Antes de servir y distribuir los alimentos.</a:t>
            </a:r>
          </a:p>
          <a:p>
            <a:pPr lvl="0" fontAlgn="base"/>
            <a:r>
              <a:rPr lang="es-PE" dirty="0"/>
              <a:t>Luego de coger utensilios de limpieza.</a:t>
            </a:r>
          </a:p>
          <a:p>
            <a:pPr lvl="0" fontAlgn="base"/>
            <a:r>
              <a:rPr lang="es-PE" dirty="0"/>
              <a:t>Al terminar las labores.</a:t>
            </a:r>
          </a:p>
          <a:p>
            <a:pPr lvl="0" fontAlgn="base"/>
            <a:r>
              <a:rPr lang="es-PE" dirty="0"/>
              <a:t>Inmediatamente después de usar el baño.</a:t>
            </a:r>
          </a:p>
          <a:p>
            <a:pPr lvl="0" fontAlgn="base"/>
            <a:r>
              <a:rPr lang="es-PE" dirty="0"/>
              <a:t>Después de toser o estornudar y cubrirse con las manos, así tenga protector naso bucal.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PE" b="1" u="sng" dirty="0"/>
          </a:p>
        </p:txBody>
      </p:sp>
    </p:spTree>
    <p:extLst>
      <p:ext uri="{BB962C8B-B14F-4D97-AF65-F5344CB8AC3E}">
        <p14:creationId xmlns:p14="http://schemas.microsoft.com/office/powerpoint/2010/main" val="25867658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1049</Words>
  <Application>Microsoft Office PowerPoint</Application>
  <PresentationFormat>Panorámica</PresentationFormat>
  <Paragraphs>96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ChronicleDisplayBold</vt:lpstr>
      <vt:lpstr>Symbol</vt:lpstr>
      <vt:lpstr>Wingdings</vt:lpstr>
      <vt:lpstr>Tema de Office</vt:lpstr>
      <vt:lpstr>Presentación de PowerPoint</vt:lpstr>
      <vt:lpstr>OLLA COMUN</vt:lpstr>
      <vt:lpstr>BASE LEGAL</vt:lpstr>
      <vt:lpstr>Presentación de PowerPoint</vt:lpstr>
      <vt:lpstr>OBJETO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Miriam Gissella Carrasco Yarleque</dc:creator>
  <cp:lastModifiedBy>HUBERT MARCELO CABRERA LOPEZ</cp:lastModifiedBy>
  <cp:revision>91</cp:revision>
  <dcterms:created xsi:type="dcterms:W3CDTF">2020-05-03T18:46:47Z</dcterms:created>
  <dcterms:modified xsi:type="dcterms:W3CDTF">2020-06-23T20:11:37Z</dcterms:modified>
</cp:coreProperties>
</file>